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7"/>
  </p:notesMasterIdLst>
  <p:sldIdLst>
    <p:sldId id="268" r:id="rId2"/>
    <p:sldId id="263" r:id="rId3"/>
    <p:sldId id="301" r:id="rId4"/>
    <p:sldId id="302" r:id="rId5"/>
    <p:sldId id="303" r:id="rId6"/>
    <p:sldId id="304" r:id="rId7"/>
    <p:sldId id="305" r:id="rId8"/>
    <p:sldId id="306" r:id="rId9"/>
    <p:sldId id="313" r:id="rId10"/>
    <p:sldId id="307" r:id="rId11"/>
    <p:sldId id="308" r:id="rId12"/>
    <p:sldId id="309" r:id="rId13"/>
    <p:sldId id="310" r:id="rId14"/>
    <p:sldId id="311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F00"/>
    <a:srgbClr val="FFFFFF"/>
    <a:srgbClr val="E4B429"/>
    <a:srgbClr val="FFD54F"/>
    <a:srgbClr val="FFEA3D"/>
    <a:srgbClr val="FFFFAA"/>
    <a:srgbClr val="E0249A"/>
    <a:srgbClr val="0073CF"/>
    <a:srgbClr val="57068C"/>
    <a:srgbClr val="FFD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8" autoAdjust="0"/>
    <p:restoredTop sz="94660"/>
  </p:normalViewPr>
  <p:slideViewPr>
    <p:cSldViewPr snapToGrid="0">
      <p:cViewPr>
        <p:scale>
          <a:sx n="69" d="100"/>
          <a:sy n="69" d="100"/>
        </p:scale>
        <p:origin x="11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Parker" userId="5138c073-3735-46e2-9ece-b66295f672e5" providerId="ADAL" clId="{370B155C-28D3-4DE5-B416-4B03E584536F}"/>
    <pc:docChg chg="modSld">
      <pc:chgData name="Paul Parker" userId="5138c073-3735-46e2-9ece-b66295f672e5" providerId="ADAL" clId="{370B155C-28D3-4DE5-B416-4B03E584536F}" dt="2021-07-13T12:44:18.003" v="32" actId="20577"/>
      <pc:docMkLst>
        <pc:docMk/>
      </pc:docMkLst>
      <pc:sldChg chg="modSp mod">
        <pc:chgData name="Paul Parker" userId="5138c073-3735-46e2-9ece-b66295f672e5" providerId="ADAL" clId="{370B155C-28D3-4DE5-B416-4B03E584536F}" dt="2021-07-13T12:44:18.003" v="32" actId="20577"/>
        <pc:sldMkLst>
          <pc:docMk/>
          <pc:sldMk cId="443207280" sldId="263"/>
        </pc:sldMkLst>
        <pc:spChg chg="mod">
          <ac:chgData name="Paul Parker" userId="5138c073-3735-46e2-9ece-b66295f672e5" providerId="ADAL" clId="{370B155C-28D3-4DE5-B416-4B03E584536F}" dt="2021-07-13T12:44:18.003" v="32" actId="20577"/>
          <ac:spMkLst>
            <pc:docMk/>
            <pc:sldMk cId="443207280" sldId="263"/>
            <ac:spMk id="3" creationId="{00000000-0000-0000-0000-000000000000}"/>
          </ac:spMkLst>
        </pc:spChg>
      </pc:sldChg>
      <pc:sldChg chg="modSp mod">
        <pc:chgData name="Paul Parker" userId="5138c073-3735-46e2-9ece-b66295f672e5" providerId="ADAL" clId="{370B155C-28D3-4DE5-B416-4B03E584536F}" dt="2021-07-13T12:43:45.848" v="31" actId="1076"/>
        <pc:sldMkLst>
          <pc:docMk/>
          <pc:sldMk cId="2278159042" sldId="268"/>
        </pc:sldMkLst>
        <pc:spChg chg="mod">
          <ac:chgData name="Paul Parker" userId="5138c073-3735-46e2-9ece-b66295f672e5" providerId="ADAL" clId="{370B155C-28D3-4DE5-B416-4B03E584536F}" dt="2021-07-13T12:43:41.742" v="30" actId="1076"/>
          <ac:spMkLst>
            <pc:docMk/>
            <pc:sldMk cId="2278159042" sldId="268"/>
            <ac:spMk id="2" creationId="{00000000-0000-0000-0000-000000000000}"/>
          </ac:spMkLst>
        </pc:spChg>
        <pc:spChg chg="mod">
          <ac:chgData name="Paul Parker" userId="5138c073-3735-46e2-9ece-b66295f672e5" providerId="ADAL" clId="{370B155C-28D3-4DE5-B416-4B03E584536F}" dt="2021-07-13T12:43:45.848" v="31" actId="1076"/>
          <ac:spMkLst>
            <pc:docMk/>
            <pc:sldMk cId="2278159042" sldId="2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E97C-1779-4CEE-80D0-5BBB1AC4023D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F7D1-689C-4BC1-B59B-4A4CE078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1028941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2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887187" cy="377962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825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67756" y="6377232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61312" y="6377232"/>
            <a:ext cx="415425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883905D4-1627-314F-BCF3-AFFBDC393C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4952"/>
            <a:ext cx="3691218" cy="10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1" y="1396192"/>
            <a:ext cx="4157035" cy="670270"/>
          </a:xfr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911" y="2184401"/>
            <a:ext cx="4157035" cy="3846945"/>
          </a:xfrm>
        </p:spPr>
        <p:txBody>
          <a:bodyPr>
            <a:normAutofit/>
          </a:bodyPr>
          <a:lstStyle>
            <a:lvl1pPr marL="216694" indent="-216694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2000"/>
            </a:lvl1pPr>
            <a:lvl2pPr marL="5143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800"/>
            </a:lvl2pPr>
            <a:lvl3pPr marL="8572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600"/>
            </a:lvl3pPr>
            <a:lvl4pPr marL="12001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400"/>
            </a:lvl4pPr>
            <a:lvl5pPr marL="15430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115" y="1396192"/>
            <a:ext cx="4195094" cy="670270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7115" y="2184401"/>
            <a:ext cx="4195094" cy="3846945"/>
          </a:xfrm>
        </p:spPr>
        <p:txBody>
          <a:bodyPr>
            <a:normAutofit/>
          </a:bodyPr>
          <a:lstStyle>
            <a:lvl1pPr marL="216694" indent="-216694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2000"/>
            </a:lvl1pPr>
            <a:lvl2pPr marL="5143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800"/>
            </a:lvl2pPr>
            <a:lvl3pPr marL="8572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600"/>
            </a:lvl3pPr>
            <a:lvl4pPr marL="12001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400"/>
            </a:lvl4pPr>
            <a:lvl5pPr marL="15430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94913" y="434109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9C919B-65C0-2946-A876-A8C775AA2D38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1F77F2-32B5-A349-9F05-9BED431EA226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64D480-F815-A240-8954-18C9CCF1002A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59A2A4-D682-7B44-91B8-0F9546922089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64F1F-9545-2A48-8CE3-B8BE57EA77E9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63FEB6-B64E-B149-9A91-20B6F5711A41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7554" y="130642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47555" y="231318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947555" y="473773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300" y="2489110"/>
            <a:ext cx="81534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947555" y="4853476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1200" b="1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162538-8A62-884A-8218-12E9CA272752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DA1FB0-02DD-D941-833D-71CDD2633F0D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EC4AD3-24F2-A040-85A9-1F6DC79D9596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4643CF-B99F-5E43-A2B8-DFD589ABD514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B615CE-103F-CB4B-BB3A-C4E557C5DC62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4A076D5-3A31-E145-8F97-97FE5F3AC0AE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762714" y="742519"/>
            <a:ext cx="4080486" cy="55105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772" y="130642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912" y="6335310"/>
            <a:ext cx="2915434" cy="250337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335310"/>
            <a:ext cx="762000" cy="250337"/>
          </a:xfrm>
        </p:spPr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08707" y="2477776"/>
            <a:ext cx="3713021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40772" y="4853476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1200" b="1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40773" y="231318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40773" y="473773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27E29C-8826-9F4E-B348-EC9049A96053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1A728F-6F98-1F4A-A48D-304B5F784BDE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E35F2C-C42E-1F4D-8D5B-B52D54A12DEE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D5FF99-D011-DD44-AEF4-946FAB86A0D0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5F6AC5-A403-1C40-A2F5-884A2730DED1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B5A440C-AE3D-5B48-8829-00A42F871221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2" y="35990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4" y="2520482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A8518C-F6B1-9246-A53F-0B4B9A115FF2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475DFB-ABBD-1343-A2A1-32693E8F78D1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2D1E78-F81F-524C-B62B-5DE76037B4EB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878118-8FF5-3849-8E81-3935981F7FF5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43440E-49BA-7440-984F-8D35D1CA9D0E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AC3700-B156-E745-A3E2-7540BB5689E7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2" y="35990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4" y="2520482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3D9670-8AC5-FC4C-882B-61DD53FB6F08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B06498-CDC2-EF4E-9259-44B8108470BD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1465D8-AEB2-AA43-A4DB-03EACD6F17AE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454BFE-CB5F-A64C-9600-96A9D90A4C0C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51D6AFD-3163-CC4C-A2A4-ECF145462102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0125FC-096F-6C4D-8163-CC0E6BC8F2BF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2" y="35990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4" y="2520482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151EE1-7B78-934C-9554-4575ABBE8339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F1EA11E-88EA-9D4F-B4B3-12E0F096AFC7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4B83DB9-F98E-2743-96A8-FAC5B9482DA5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1C7B21-F86B-854A-A797-C6D0796D5CAD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3BC362-CD67-344B-8C3B-DA4F21211995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308FD75-695D-0442-9E83-4DCE72B3836A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2919" y="4581237"/>
            <a:ext cx="8158163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350" b="0" i="0" cap="none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AEFF70-C18C-C744-B035-892A6F2B59D7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1099C-1F12-2441-8367-70BA2BD101E8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02908F-6F70-F94E-9090-101CB6B95FD3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C591C2-553A-D040-8DEB-71A7342413D0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E3B5CE-7188-8D47-B779-A0A6E8310185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475AE25-8B26-544C-868F-AE1B8453F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08" y="1217577"/>
            <a:ext cx="6077585" cy="39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3" y="397164"/>
            <a:ext cx="4573407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1028941"/>
            <a:ext cx="4114682" cy="1474115"/>
          </a:xfrm>
        </p:spPr>
        <p:txBody>
          <a:bodyPr lIns="0" anchor="b">
            <a:noAutofit/>
          </a:bodyPr>
          <a:lstStyle>
            <a:lvl1pPr algn="l">
              <a:defRPr sz="4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2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67756" y="6377232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61312" y="6377232"/>
            <a:ext cx="415425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887187" cy="377962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825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11DF3-7D4C-9741-A363-E4170D033477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417467-65A7-6648-960D-FFB2CD15EB7A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20102B-649F-3B43-9813-6B920D493095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DB6907-1823-8143-B9DC-3D31BD779D14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715F2D-BFEE-5147-A06F-AD21FB960DF0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B315FE9-7AB2-9B40-9216-C842540C84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4952"/>
            <a:ext cx="3691218" cy="10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069" y="4682836"/>
            <a:ext cx="8043863" cy="1559782"/>
          </a:xfrm>
          <a:noFill/>
        </p:spPr>
        <p:txBody>
          <a:bodyPr wrap="square" rtlCol="0" anchor="ctr" anchorCtr="1">
            <a:noAutofit/>
          </a:bodyPr>
          <a:lstStyle>
            <a:lvl1pPr marL="0" algn="ctr">
              <a:lnSpc>
                <a:spcPct val="75000"/>
              </a:lnSpc>
              <a:defRPr lang="en-US" sz="1350" b="0" i="0" cap="none" baseline="0">
                <a:solidFill>
                  <a:schemeClr val="bg1">
                    <a:alpha val="81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E101F-78AD-6E4A-B469-9C303A1A0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08" y="1298720"/>
            <a:ext cx="6077585" cy="396176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558604A-BBEA-A54C-8E14-9C644F2367E8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A2A1FB-0D94-F343-9A46-ACDED743AEAC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22E65DD-969C-DF4A-8D85-FA3D2EF89DC3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2DE4DF7-0C7B-5D43-B699-651FA68596EF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DA2E3BD-D94E-F846-AF9D-4B345B83673E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490EFE-42CC-D947-AF25-6D9C26287E4B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22082862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_Y+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AEFF70-C18C-C744-B035-892A6F2B59D7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1099C-1F12-2441-8367-70BA2BD101E8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02908F-6F70-F94E-9090-101CB6B95FD3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C591C2-553A-D040-8DEB-71A7342413D0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E3B5CE-7188-8D47-B779-A0A6E8310185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475AE25-8B26-544C-868F-AE1B8453F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08" y="830031"/>
            <a:ext cx="6077585" cy="39617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9A0341-4287-0640-A743-BB84169162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9660" y="4797674"/>
            <a:ext cx="1884680" cy="533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CD2130-247F-9549-95E5-CA0B5FEF873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4648" y="5482887"/>
            <a:ext cx="3854704" cy="2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62461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_Y+W_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E101F-78AD-6E4A-B469-9C303A1A0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08" y="830031"/>
            <a:ext cx="6077585" cy="3961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92CBDF-AF63-B84E-9619-2E0C405168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9660" y="4797674"/>
            <a:ext cx="188468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EACFE3-C9A1-B34A-A8AC-A3F4C8425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4648" y="5482887"/>
            <a:ext cx="3854704" cy="25247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35ABE22-DB05-EC46-A00C-23140FFB21D4}"/>
              </a:ext>
            </a:extLst>
          </p:cNvPr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3300AAE-DF3A-E84F-82A0-0508FD86DACC}"/>
                </a:ext>
              </a:extLst>
            </p:cNvPr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C7F059-6CAE-8542-84CF-F18124A848AE}"/>
                </a:ext>
              </a:extLst>
            </p:cNvPr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92F3A0C-8297-DB41-92FF-73ED80E68DBB}"/>
                </a:ext>
              </a:extLst>
            </p:cNvPr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3E645F8-18F3-474D-946B-B68B02D074BB}"/>
                </a:ext>
              </a:extLst>
            </p:cNvPr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E9CC71-7C5B-CC45-9DC4-EBC88D90A4B0}"/>
                </a:ext>
              </a:extLst>
            </p:cNvPr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0907295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1028941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2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67756" y="6377232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61312" y="6377232"/>
            <a:ext cx="415425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887187" cy="377962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825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9EF238-606A-064B-A2B0-97F13A555E6A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0FDE02-22DA-464B-AA29-1B8EE3E7A5C0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92AA26-4A63-9740-86D1-092091215334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0C01F5-3E23-0D4F-B827-3B43944C6C5B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815B49-B22A-4E42-A7C9-F128C5AB2C76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688DB68-B9AD-E94B-ABC2-157CB4743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3600"/>
            <a:ext cx="3696193" cy="10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3" y="397164"/>
            <a:ext cx="4573407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1028941"/>
            <a:ext cx="4114682" cy="1474115"/>
          </a:xfrm>
        </p:spPr>
        <p:txBody>
          <a:bodyPr lIns="0" anchor="b">
            <a:noAutofit/>
          </a:bodyPr>
          <a:lstStyle>
            <a:lvl1pPr algn="l">
              <a:defRPr sz="40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2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67756" y="6377232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61312" y="6377232"/>
            <a:ext cx="415425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887187" cy="377962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825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A2CB23-E079-FB44-8EB5-A242A98D9468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6E1EDA-BA18-E643-9F00-E3EB429597A5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B8A0B-4B94-2B40-AB71-4073F5CD9D12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B20693-9469-4042-A8D8-A494A7E73952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C10BE1-F5DC-874A-ADA7-A466E879B0B6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B2ED248-1685-4847-BA2C-BF34EA446B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3600"/>
            <a:ext cx="3696193" cy="10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Deep Energy Efficiency Retrofits VS Direct Electrification for Urgent Emissions Reduction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555773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825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681169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825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806565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825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913" y="434109"/>
            <a:ext cx="5284561" cy="895927"/>
          </a:xfrm>
        </p:spPr>
        <p:txBody>
          <a:bodyPr>
            <a:normAutofit/>
          </a:bodyPr>
          <a:lstStyle>
            <a:lvl1pPr>
              <a:defRPr sz="3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2" y="1709739"/>
            <a:ext cx="7049630" cy="2852737"/>
          </a:xfrm>
        </p:spPr>
        <p:txBody>
          <a:bodyPr anchor="b">
            <a:normAutofit/>
          </a:bodyPr>
          <a:lstStyle>
            <a:lvl1pPr algn="l"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2" y="4589464"/>
            <a:ext cx="704963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391" y="3727927"/>
            <a:ext cx="6577965" cy="1212056"/>
          </a:xfrm>
        </p:spPr>
        <p:txBody>
          <a:bodyPr anchor="b">
            <a:noAutofit/>
          </a:bodyPr>
          <a:lstStyle>
            <a:lvl1pPr algn="l">
              <a:defRPr sz="4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20391" y="4947814"/>
            <a:ext cx="6577965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4A5342-20C1-654B-B8C6-324D7BE5E0B1}"/>
              </a:ext>
            </a:extLst>
          </p:cNvPr>
          <p:cNvSpPr/>
          <p:nvPr userDrawn="1"/>
        </p:nvSpPr>
        <p:spPr>
          <a:xfrm>
            <a:off x="1" y="198582"/>
            <a:ext cx="2311648" cy="198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22B237-FB9F-D840-BEDC-AA13424A9A0F}"/>
              </a:ext>
            </a:extLst>
          </p:cNvPr>
          <p:cNvSpPr/>
          <p:nvPr userDrawn="1"/>
        </p:nvSpPr>
        <p:spPr>
          <a:xfrm>
            <a:off x="2288114" y="198582"/>
            <a:ext cx="2285296" cy="198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884CC5-1954-CA45-84D5-7099D30BBC8F}"/>
              </a:ext>
            </a:extLst>
          </p:cNvPr>
          <p:cNvSpPr/>
          <p:nvPr userDrawn="1"/>
        </p:nvSpPr>
        <p:spPr>
          <a:xfrm>
            <a:off x="4573409" y="198582"/>
            <a:ext cx="2285296" cy="19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04832F-090D-CC4F-886D-7782582318B4}"/>
              </a:ext>
            </a:extLst>
          </p:cNvPr>
          <p:cNvSpPr/>
          <p:nvPr userDrawn="1"/>
        </p:nvSpPr>
        <p:spPr>
          <a:xfrm>
            <a:off x="6858704" y="198582"/>
            <a:ext cx="2285296" cy="198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8F3B50-FABB-584E-BF63-5781CDDE62E9}"/>
              </a:ext>
            </a:extLst>
          </p:cNvPr>
          <p:cNvSpPr/>
          <p:nvPr userDrawn="1"/>
        </p:nvSpPr>
        <p:spPr>
          <a:xfrm>
            <a:off x="0" y="0"/>
            <a:ext cx="9143999" cy="198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3" y="434109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12" y="1413164"/>
            <a:ext cx="4190141" cy="4590472"/>
          </a:xfrm>
        </p:spPr>
        <p:txBody>
          <a:bodyPr/>
          <a:lstStyle>
            <a:lvl1pPr marL="216694" indent="-216694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1pPr>
            <a:lvl2pPr marL="5143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2pPr>
            <a:lvl3pPr marL="8572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3pPr>
            <a:lvl4pPr marL="12001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4pPr>
            <a:lvl5pPr marL="15430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4" y="1413164"/>
            <a:ext cx="4243965" cy="4590472"/>
          </a:xfrm>
        </p:spPr>
        <p:txBody>
          <a:bodyPr/>
          <a:lstStyle>
            <a:lvl1pPr marL="216694" indent="-216694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1pPr>
            <a:lvl2pPr marL="5143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2pPr>
            <a:lvl3pPr marL="8572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3pPr>
            <a:lvl4pPr marL="12001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4pPr>
            <a:lvl5pPr marL="1543050" indent="-17145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913" y="434109"/>
            <a:ext cx="8677297" cy="89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2" y="1413164"/>
            <a:ext cx="8677297" cy="459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912" y="6335310"/>
            <a:ext cx="3919888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35310"/>
            <a:ext cx="762000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397164"/>
            <a:chOff x="0" y="0"/>
            <a:chExt cx="12192000" cy="39716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" y="198582"/>
              <a:ext cx="3082197" cy="198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050818" y="198582"/>
              <a:ext cx="3047061" cy="1985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097879" y="198582"/>
              <a:ext cx="3047061" cy="198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9144939" y="198582"/>
              <a:ext cx="3047061" cy="1985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0"/>
              <a:ext cx="12191999" cy="198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88CF6C78-0436-E846-A75D-760E120AACE0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108" y="6001523"/>
            <a:ext cx="3237891" cy="87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673" r:id="rId10"/>
    <p:sldLayoutId id="2147483674" r:id="rId11"/>
    <p:sldLayoutId id="2147483675" r:id="rId12"/>
    <p:sldLayoutId id="2147483710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12" r:id="rId19"/>
    <p:sldLayoutId id="2147483713" r:id="rId20"/>
    <p:sldLayoutId id="2147483722" r:id="rId21"/>
    <p:sldLayoutId id="2147483723" r:id="rId22"/>
  </p:sldLayoutIdLst>
  <p:transition spd="slow">
    <p:push dir="u"/>
  </p:transition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b="1" kern="1200" cap="none" spc="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694" indent="-216694" algn="l" defTabSz="6858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/>
        </a:buClr>
        <a:buSzPct val="85000"/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78" y="647034"/>
            <a:ext cx="8804444" cy="2015847"/>
          </a:xfrm>
        </p:spPr>
        <p:txBody>
          <a:bodyPr/>
          <a:lstStyle/>
          <a:p>
            <a:pPr algn="ctr"/>
            <a:r>
              <a:rPr lang="en-CA" sz="2400" kern="0" dirty="0">
                <a:latin typeface="Arial" panose="020B0604020202020204" pitchFamily="34" charset="0"/>
              </a:rPr>
              <a:t>DEEP ENERGY EFFICIENCY RETROFITS VERSUS DIRECT ELECTRIFICATION FOR URGENT EMISSIONS REDUCTION: A CASE STUDY USING 33,780 RESIDENTIAL ENERGY PROFILES IN WATERLOO, CANADA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85" y="3310101"/>
            <a:ext cx="6933230" cy="666549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sz="2000" b="1" kern="0" dirty="0">
                <a:latin typeface="Arial" panose="020B0604020202020204" pitchFamily="34" charset="0"/>
              </a:rPr>
              <a:t>Heather McDiarmid</a:t>
            </a:r>
            <a:r>
              <a:rPr lang="en-CA" sz="2000" b="1" kern="0" baseline="30000" dirty="0">
                <a:latin typeface="Arial" panose="020B0604020202020204" pitchFamily="34" charset="0"/>
              </a:rPr>
              <a:t>1</a:t>
            </a:r>
            <a:r>
              <a:rPr lang="en-CA" sz="2000" b="1" kern="0" dirty="0">
                <a:latin typeface="Arial" panose="020B0604020202020204" pitchFamily="34" charset="0"/>
              </a:rPr>
              <a:t>, Paul Parker</a:t>
            </a:r>
            <a:r>
              <a:rPr lang="en-CA" sz="2000" b="1" kern="0" baseline="30000" dirty="0">
                <a:latin typeface="Arial" panose="020B0604020202020204" pitchFamily="34" charset="0"/>
              </a:rPr>
              <a:t>2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sz="1400" b="1" kern="0" dirty="0">
                <a:latin typeface="Arial" panose="020B0604020202020204" pitchFamily="34" charset="0"/>
              </a:rPr>
              <a:t>1 Research </a:t>
            </a:r>
            <a:r>
              <a:rPr lang="en-CA" sz="1400" b="1" kern="0" dirty="0" smtClean="0">
                <a:latin typeface="Arial" panose="020B0604020202020204" pitchFamily="34" charset="0"/>
              </a:rPr>
              <a:t>Associate, hmcdiarm@uwaterloo.ca </a:t>
            </a:r>
            <a:r>
              <a:rPr lang="en-CA" sz="1400" b="1" kern="0" dirty="0">
                <a:latin typeface="Arial" panose="020B0604020202020204" pitchFamily="34" charset="0"/>
              </a:rPr>
              <a:t>and </a:t>
            </a:r>
            <a:endParaRPr lang="en-CA" sz="1400" b="1" kern="0" dirty="0" smtClean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sz="1400" b="1" kern="0" dirty="0" smtClean="0">
                <a:latin typeface="Arial" panose="020B0604020202020204" pitchFamily="34" charset="0"/>
              </a:rPr>
              <a:t>2 </a:t>
            </a:r>
            <a:r>
              <a:rPr lang="en-CA" sz="1400" b="1" kern="0" dirty="0">
                <a:latin typeface="Arial" panose="020B0604020202020204" pitchFamily="34" charset="0"/>
              </a:rPr>
              <a:t>Professor, pparker@uwaterloo.ca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sz="1800" b="1" kern="0" dirty="0">
                <a:solidFill>
                  <a:schemeClr val="accent3"/>
                </a:solidFill>
                <a:latin typeface="Arial" panose="020B0604020202020204" pitchFamily="34" charset="0"/>
              </a:rPr>
              <a:t>13</a:t>
            </a:r>
            <a:r>
              <a:rPr lang="en-CA" sz="1800" b="1" kern="0" baseline="30000" dirty="0">
                <a:solidFill>
                  <a:schemeClr val="accent3"/>
                </a:solidFill>
                <a:latin typeface="Arial" panose="020B0604020202020204" pitchFamily="34" charset="0"/>
              </a:rPr>
              <a:t>th</a:t>
            </a:r>
            <a:r>
              <a:rPr lang="en-CA" sz="1800" b="1" kern="0" dirty="0">
                <a:solidFill>
                  <a:schemeClr val="accent3"/>
                </a:solidFill>
                <a:latin typeface="Arial" panose="020B0604020202020204" pitchFamily="34" charset="0"/>
              </a:rPr>
              <a:t> International Green Energy Conference IGEC-XIII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sz="1400" b="1" kern="0" dirty="0">
                <a:solidFill>
                  <a:schemeClr val="accent3"/>
                </a:solidFill>
                <a:latin typeface="Arial" panose="020B0604020202020204" pitchFamily="34" charset="0"/>
              </a:rPr>
              <a:t>Paper ID 242, Session #S15</a:t>
            </a:r>
          </a:p>
          <a:p>
            <a:pPr algn="ctr"/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58813" y="5956968"/>
            <a:ext cx="887187" cy="3779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17/07/2021</a:t>
            </a:r>
          </a:p>
        </p:txBody>
      </p:sp>
    </p:spTree>
    <p:extLst>
      <p:ext uri="{BB962C8B-B14F-4D97-AF65-F5344CB8AC3E}">
        <p14:creationId xmlns:p14="http://schemas.microsoft.com/office/powerpoint/2010/main" val="227815904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1459344"/>
            <a:ext cx="7241309" cy="46920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Average Waterloo Region residential annual energy use after retrofits or direct electrification.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913" y="6335310"/>
            <a:ext cx="3919888" cy="250337"/>
          </a:xfrm>
        </p:spPr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832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Average Waterloo Region residential annual </a:t>
            </a:r>
            <a:r>
              <a:rPr lang="en-CA" dirty="0" err="1"/>
              <a:t>GHGe</a:t>
            </a:r>
            <a:r>
              <a:rPr lang="en-CA" dirty="0"/>
              <a:t> after retrofits or direct electrification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Deep Energy Efficiency Retrofits VS Direct Electrification for Urgent Emissions Reduction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8" y="1459344"/>
            <a:ext cx="7610762" cy="4562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63601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Electricity grid implications of direct electrification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Direct electrification </a:t>
            </a:r>
          </a:p>
          <a:p>
            <a:pPr lvl="1"/>
            <a:r>
              <a:rPr lang="en-CA" dirty="0"/>
              <a:t>Increases overall electricity demand</a:t>
            </a:r>
          </a:p>
          <a:p>
            <a:pPr lvl="1"/>
            <a:r>
              <a:rPr lang="en-CA" dirty="0"/>
              <a:t>Increases peak demand on cold days</a:t>
            </a:r>
          </a:p>
          <a:p>
            <a:pPr lvl="1"/>
            <a:r>
              <a:rPr lang="en-CA" dirty="0"/>
              <a:t>Shifts peak demand from summer (AC) to winter (heating)</a:t>
            </a:r>
          </a:p>
          <a:p>
            <a:pPr marL="0" indent="0">
              <a:buNone/>
            </a:pPr>
            <a:r>
              <a:rPr lang="en-CA" dirty="0"/>
              <a:t>Yet,</a:t>
            </a:r>
          </a:p>
          <a:p>
            <a:r>
              <a:rPr lang="en-CA" dirty="0"/>
              <a:t>Between 1950 and 1975, Canada doubled its electricity supply every decade</a:t>
            </a:r>
          </a:p>
          <a:p>
            <a:r>
              <a:rPr lang="en-CA" dirty="0"/>
              <a:t>The electricity supply must grow and modernize to accommodate</a:t>
            </a:r>
          </a:p>
          <a:p>
            <a:pPr lvl="1"/>
            <a:r>
              <a:rPr lang="en-CA" dirty="0"/>
              <a:t>Electrified transportation and industrial processes</a:t>
            </a:r>
          </a:p>
          <a:p>
            <a:pPr lvl="1"/>
            <a:r>
              <a:rPr lang="en-CA" dirty="0"/>
              <a:t>Decentralized generation and storage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The extra grid demands resulting from direct electrification of buildings should be a motivator to address shortcomings in the electricity supply and grid infrastructure, not an excuse to avoid the adoption of low carbon technologies.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3586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Policies for direct electrification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Regulate the minimum performance standards for heating systems</a:t>
            </a:r>
          </a:p>
          <a:p>
            <a:r>
              <a:rPr lang="en-CA" dirty="0"/>
              <a:t>Canadian government has an aspirational goal of</a:t>
            </a:r>
          </a:p>
          <a:p>
            <a:pPr lvl="1"/>
            <a:r>
              <a:rPr lang="en-CA" dirty="0"/>
              <a:t>All water heaters sold &gt;100% efficient by 2030</a:t>
            </a:r>
          </a:p>
          <a:p>
            <a:pPr lvl="1"/>
            <a:r>
              <a:rPr lang="en-CA" dirty="0"/>
              <a:t>All space heaters sold &gt;100% efficient by 2035 </a:t>
            </a:r>
          </a:p>
          <a:p>
            <a:r>
              <a:rPr lang="en-CA" dirty="0"/>
              <a:t>California’s Building </a:t>
            </a:r>
            <a:r>
              <a:rPr lang="en-CA" dirty="0" err="1"/>
              <a:t>Decarbonization</a:t>
            </a:r>
            <a:r>
              <a:rPr lang="en-CA" dirty="0"/>
              <a:t> Coalition proposed</a:t>
            </a:r>
          </a:p>
          <a:p>
            <a:pPr lvl="1"/>
            <a:r>
              <a:rPr lang="en-CA" dirty="0"/>
              <a:t>100% of all space heaters are heat pumps by 2030  </a:t>
            </a:r>
          </a:p>
          <a:p>
            <a:r>
              <a:rPr lang="en-CA" dirty="0"/>
              <a:t>Many US communities have banned the hookup of natural gas in new buildings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Deep Energy Efficiency Retrofits VS Direct Electrification for Urgent Emissions Reduction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271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Only a few decades left to completely decarbonize the building sector</a:t>
            </a:r>
          </a:p>
          <a:p>
            <a:r>
              <a:rPr lang="en-CA" dirty="0"/>
              <a:t>The retrofit first strategy has seen low homeowner adoption due to multiple barriers</a:t>
            </a:r>
          </a:p>
          <a:p>
            <a:r>
              <a:rPr lang="en-CA" dirty="0"/>
              <a:t>Policies to require the use of electric heat pumps when replacing aging space and water heaters are an easier and faster approach to reducing emissions from buildings </a:t>
            </a:r>
          </a:p>
          <a:p>
            <a:r>
              <a:rPr lang="en-CA" dirty="0"/>
              <a:t>Retrofit efforts should focus on the least energy efficient homes and homes at risk of energy poverty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Deep Energy Efficiency Retrofits VS Direct Electrification for Urgent Emissions Reduction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7370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672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Buildings = 40% of global greenhouse gas (GHG) emissions, 2018</a:t>
            </a:r>
          </a:p>
          <a:p>
            <a:pPr marL="0" indent="0">
              <a:buNone/>
            </a:pPr>
            <a:r>
              <a:rPr lang="en-US" dirty="0"/>
              <a:t>To keep global average temperature increase to less than 1.5-2.0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/>
              <a:t>emissions must fall by 25-45% by 2030 </a:t>
            </a:r>
          </a:p>
          <a:p>
            <a:pPr marL="0" indent="0">
              <a:buNone/>
            </a:pPr>
            <a:r>
              <a:rPr lang="en-US" dirty="0"/>
              <a:t>	reach net zero by 2050-2070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(IPCC, 2018).</a:t>
            </a:r>
          </a:p>
          <a:p>
            <a:pPr marL="0" indent="0">
              <a:buNone/>
            </a:pPr>
            <a:r>
              <a:rPr lang="en-US" dirty="0"/>
              <a:t>In advanced economies, most buildings that will exist in 2050 have already been built.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/>
              <a:t>What is the best way to cut GHG emissions from existing buildings?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0728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Conventional wisdom for existing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A" dirty="0"/>
              <a:t>Reduce the total energy needs of buildings through retrofits</a:t>
            </a:r>
          </a:p>
          <a:p>
            <a:pPr marL="457200" indent="-457200">
              <a:buAutoNum type="arabicPeriod"/>
            </a:pPr>
            <a:r>
              <a:rPr lang="en-CA" dirty="0"/>
              <a:t>Decarbonize the electricity supply</a:t>
            </a:r>
          </a:p>
          <a:p>
            <a:pPr marL="457200" indent="-457200">
              <a:buAutoNum type="arabicPeriod"/>
            </a:pPr>
            <a:r>
              <a:rPr lang="en-CA" dirty="0"/>
              <a:t>Electrify all building operations</a:t>
            </a:r>
          </a:p>
          <a:p>
            <a:pPr marL="754856" lvl="1" indent="-457200">
              <a:buFont typeface="Wingdings" panose="05000000000000000000" pitchFamily="2" charset="2"/>
              <a:buChar char="§"/>
            </a:pPr>
            <a:r>
              <a:rPr lang="en-CA" dirty="0"/>
              <a:t>Heat pumps can supply all space and water heating needs using a fraction of the energy of conventional systems.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055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Historical residential retrofit activity in Waterloo Region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48" y="2061775"/>
            <a:ext cx="8826273" cy="31796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2079" y="5461907"/>
            <a:ext cx="839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Even with incentives, retrofit activity peaked at 1.6% of homes/year.  </a:t>
            </a:r>
          </a:p>
        </p:txBody>
      </p:sp>
    </p:spTree>
    <p:extLst>
      <p:ext uri="{BB962C8B-B14F-4D97-AF65-F5344CB8AC3E}">
        <p14:creationId xmlns:p14="http://schemas.microsoft.com/office/powerpoint/2010/main" val="2861993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Convincing homeowners to invest in deep energy efficiency retrofits has been difficult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High upfront costs</a:t>
            </a:r>
          </a:p>
          <a:p>
            <a:r>
              <a:rPr lang="en-CA" dirty="0"/>
              <a:t>Long payback periods</a:t>
            </a:r>
          </a:p>
          <a:p>
            <a:r>
              <a:rPr lang="en-CA" dirty="0"/>
              <a:t>Low energy literacy</a:t>
            </a:r>
          </a:p>
          <a:p>
            <a:r>
              <a:rPr lang="en-CA" dirty="0"/>
              <a:t>Imperfect information</a:t>
            </a:r>
          </a:p>
          <a:p>
            <a:r>
              <a:rPr lang="en-CA" dirty="0"/>
              <a:t>Low awareness of non-energy benefits of retrofits</a:t>
            </a:r>
          </a:p>
          <a:p>
            <a:r>
              <a:rPr lang="en-CA" dirty="0"/>
              <a:t>Competing priorities</a:t>
            </a:r>
          </a:p>
          <a:p>
            <a:r>
              <a:rPr lang="en-CA" dirty="0"/>
              <a:t>Availability of trusted tradespeople </a:t>
            </a:r>
          </a:p>
          <a:p>
            <a:r>
              <a:rPr lang="en-CA" dirty="0"/>
              <a:t>Hassles and disruptions of renovations</a:t>
            </a:r>
          </a:p>
          <a:p>
            <a:r>
              <a:rPr lang="en-CA" dirty="0"/>
              <a:t>Split incentives</a:t>
            </a:r>
          </a:p>
          <a:p>
            <a:r>
              <a:rPr lang="en-CA" dirty="0"/>
              <a:t>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851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proposed shift in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In geographies where the electricity supply is already largely decarbonized:</a:t>
            </a:r>
          </a:p>
          <a:p>
            <a:r>
              <a:rPr lang="en-CA" dirty="0"/>
              <a:t>Shift the priority for most homes to direct electrification</a:t>
            </a:r>
          </a:p>
          <a:p>
            <a:pPr lvl="1"/>
            <a:r>
              <a:rPr lang="en-CA" dirty="0"/>
              <a:t>Use policies to ensure equipment is replaced with highly efficient electric alternatives when they reach their end of useful life</a:t>
            </a:r>
          </a:p>
          <a:p>
            <a:pPr lvl="1"/>
            <a:r>
              <a:rPr lang="en-CA" dirty="0"/>
              <a:t>Requires no additional homeowner effort</a:t>
            </a:r>
          </a:p>
          <a:p>
            <a:r>
              <a:rPr lang="en-CA" dirty="0"/>
              <a:t>Focus the retrofit efforts on </a:t>
            </a:r>
          </a:p>
          <a:p>
            <a:pPr lvl="1"/>
            <a:r>
              <a:rPr lang="en-CA" dirty="0"/>
              <a:t>the least energy efficient homes and </a:t>
            </a:r>
          </a:p>
          <a:p>
            <a:pPr lvl="1"/>
            <a:r>
              <a:rPr lang="en-CA" dirty="0"/>
              <a:t>homes at risk of energy poverty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2915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Waterloo Region case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568" y="1922456"/>
            <a:ext cx="4400776" cy="387369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4913" y="1413164"/>
            <a:ext cx="3919887" cy="4595117"/>
          </a:xfrm>
        </p:spPr>
        <p:txBody>
          <a:bodyPr/>
          <a:lstStyle/>
          <a:p>
            <a:r>
              <a:rPr lang="en-CA" dirty="0"/>
              <a:t>33,780 </a:t>
            </a:r>
            <a:r>
              <a:rPr lang="en-CA" dirty="0" err="1"/>
              <a:t>EnerGuide</a:t>
            </a:r>
            <a:r>
              <a:rPr lang="en-CA" dirty="0"/>
              <a:t> for Houses (EGH) home energy audit data 1998-2020</a:t>
            </a:r>
          </a:p>
          <a:p>
            <a:r>
              <a:rPr lang="en-CA" dirty="0"/>
              <a:t>Population of 620,000</a:t>
            </a:r>
          </a:p>
          <a:p>
            <a:r>
              <a:rPr lang="en-CA" dirty="0"/>
              <a:t>Daily average temperature  -10 to 26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</a:p>
          <a:p>
            <a:r>
              <a:rPr lang="en-CA" dirty="0"/>
              <a:t>Electricity supply was over 90% decarbonized in 2016</a:t>
            </a:r>
          </a:p>
          <a:p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603" y="5624696"/>
            <a:ext cx="1771741" cy="17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7597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Average Waterloo home energy profiles before and after retrofits and the potential with deep retrofits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719" y="1719986"/>
            <a:ext cx="6555481" cy="427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6284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Average heating system efficiency before and after retrofits, and the potential with heat pumps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Deep Energy Efficiency Retrofits VS Direct Electrification for Urgent Emissions Reduction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91" y="1740518"/>
            <a:ext cx="7065132" cy="422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814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UofWaterloo_WhiteBkgrd">
  <a:themeElements>
    <a:clrScheme name="">
      <a:dk1>
        <a:srgbClr val="000000"/>
      </a:dk1>
      <a:lt1>
        <a:srgbClr val="FFFFFF"/>
      </a:lt1>
      <a:dk2>
        <a:srgbClr val="757575"/>
      </a:dk2>
      <a:lt2>
        <a:srgbClr val="D6D6D6"/>
      </a:lt2>
      <a:accent1>
        <a:srgbClr val="B3BD00"/>
      </a:accent1>
      <a:accent2>
        <a:srgbClr val="0C0C0C"/>
      </a:accent2>
      <a:accent3>
        <a:srgbClr val="CFE978"/>
      </a:accent3>
      <a:accent4>
        <a:srgbClr val="BDD300"/>
      </a:accent4>
      <a:accent5>
        <a:srgbClr val="788200"/>
      </a:accent5>
      <a:accent6>
        <a:srgbClr val="0073CE"/>
      </a:accent6>
      <a:hlink>
        <a:srgbClr val="788200"/>
      </a:hlink>
      <a:folHlink>
        <a:srgbClr val="595959"/>
      </a:folHlink>
    </a:clrScheme>
    <a:fontScheme name="Custom 11">
      <a:majorFont>
        <a:latin typeface="Barlow Condensed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_of_environment_powerpoint_template_4-3_standard" id="{70EBA5E5-D76F-C74D-A20C-E31C36925B88}" vid="{9D14CEE4-C950-A348-A4C8-53DC9993E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faculty_of_environment_powerpoint_template_4-3_standard</Template>
  <TotalTime>340</TotalTime>
  <Words>746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Barlow Condensed</vt:lpstr>
      <vt:lpstr>Calibri</vt:lpstr>
      <vt:lpstr>Georgia</vt:lpstr>
      <vt:lpstr>Verdana</vt:lpstr>
      <vt:lpstr>Wingdings</vt:lpstr>
      <vt:lpstr>UofWaterloo_WhiteBkgrd</vt:lpstr>
      <vt:lpstr>DEEP ENERGY EFFICIENCY RETROFITS VERSUS DIRECT ELECTRIFICATION FOR URGENT EMISSIONS REDUCTION: A CASE STUDY USING 33,780 RESIDENTIAL ENERGY PROFILES IN WATERLOO, CANADA </vt:lpstr>
      <vt:lpstr>Background</vt:lpstr>
      <vt:lpstr>Conventional wisdom for existing buildings</vt:lpstr>
      <vt:lpstr>Historical residential retrofit activity in Waterloo Region</vt:lpstr>
      <vt:lpstr>Convincing homeowners to invest in deep energy efficiency retrofits has been difficult</vt:lpstr>
      <vt:lpstr>A proposed shift in focus</vt:lpstr>
      <vt:lpstr>Waterloo Region case study</vt:lpstr>
      <vt:lpstr>Average Waterloo home energy profiles before and after retrofits and the potential with deep retrofits</vt:lpstr>
      <vt:lpstr>Average heating system efficiency before and after retrofits, and the potential with heat pumps</vt:lpstr>
      <vt:lpstr>Average Waterloo Region residential annual energy use after retrofits or direct electrification. </vt:lpstr>
      <vt:lpstr>Average Waterloo Region residential annual GHGe after retrofits or direct electrification</vt:lpstr>
      <vt:lpstr>Electricity grid implications of direct electrification</vt:lpstr>
      <vt:lpstr>Policies for direct electrification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ENERGY EFFICIENCY RETROFITS VERSUS DIRECT ELECTRIFICATION FOR URGENT EMISSIONS REDUCTION: A CASE STUDY USING 33,780 RESIDENTIAL ENERGY PROFILES IN WATERLOO, CANADA</dc:title>
  <dc:creator>Heather</dc:creator>
  <cp:lastModifiedBy>Heather</cp:lastModifiedBy>
  <cp:revision>26</cp:revision>
  <dcterms:created xsi:type="dcterms:W3CDTF">2021-07-12T14:54:18Z</dcterms:created>
  <dcterms:modified xsi:type="dcterms:W3CDTF">2021-07-13T18:49:01Z</dcterms:modified>
</cp:coreProperties>
</file>